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8" Type="http://schemas.openxmlformats.org/officeDocument/2006/relationships/extended-properties" Target="docProps/app.xml"/><Relationship Id="rId7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openxmlformats.org/package/2006/relationships/metadata/thumbnail" Target="docProps/thumbnail.jpeg"/><Relationship Id="rId5" Type="http://schemas.microsoft.com/office/2006/relationships/ui/extensibility" Target="customUI/customUI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313" r:id="rId2"/>
    <p:sldId id="374" r:id="rId3"/>
    <p:sldId id="375" r:id="rId4"/>
    <p:sldId id="376" r:id="rId5"/>
    <p:sldId id="377" r:id="rId6"/>
    <p:sldId id="378" r:id="rId7"/>
    <p:sldId id="372" r:id="rId8"/>
    <p:sldId id="355" r:id="rId9"/>
    <p:sldId id="384" r:id="rId10"/>
    <p:sldId id="358" r:id="rId11"/>
    <p:sldId id="360" r:id="rId12"/>
    <p:sldId id="388" r:id="rId13"/>
    <p:sldId id="389" r:id="rId14"/>
    <p:sldId id="391" r:id="rId15"/>
    <p:sldId id="385" r:id="rId16"/>
    <p:sldId id="392" r:id="rId17"/>
    <p:sldId id="393" r:id="rId18"/>
    <p:sldId id="361" r:id="rId19"/>
    <p:sldId id="362" r:id="rId20"/>
    <p:sldId id="363" r:id="rId21"/>
    <p:sldId id="364" r:id="rId22"/>
    <p:sldId id="365" r:id="rId23"/>
    <p:sldId id="380" r:id="rId24"/>
    <p:sldId id="381" r:id="rId25"/>
    <p:sldId id="390" r:id="rId26"/>
    <p:sldId id="382" r:id="rId27"/>
    <p:sldId id="386" r:id="rId28"/>
    <p:sldId id="387" r:id="rId29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E4FA"/>
    <a:srgbClr val="ED8B00"/>
    <a:srgbClr val="07B9A8"/>
    <a:srgbClr val="7C589A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126" autoAdjust="0"/>
    <p:restoredTop sz="94660"/>
  </p:normalViewPr>
  <p:slideViewPr>
    <p:cSldViewPr>
      <p:cViewPr>
        <p:scale>
          <a:sx n="100" d="100"/>
          <a:sy n="100" d="100"/>
        </p:scale>
        <p:origin x="-420" y="-78"/>
      </p:cViewPr>
      <p:guideLst>
        <p:guide orient="horz" pos="2160"/>
        <p:guide orient="horz" pos="618"/>
        <p:guide orient="horz" pos="935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88FA005F-E99F-4594-812B-B252BC85CB07}" type="datetimeFigureOut">
              <a:rPr lang="es-MX" smtClean="0"/>
              <a:t>18/07/2018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1D326FF0-4471-4858-84EB-A599C20EDB6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8940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8260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Geneva" pitchFamily="34" charset="0"/>
              </a:defRPr>
            </a:lvl1pPr>
            <a:lvl2pPr marL="739734" indent="-284147" defTabSz="98260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Geneva" pitchFamily="34" charset="0"/>
              </a:defRPr>
            </a:lvl2pPr>
            <a:lvl3pPr marL="1138175" indent="-227001" defTabSz="98260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Geneva" pitchFamily="34" charset="0"/>
              </a:defRPr>
            </a:lvl3pPr>
            <a:lvl4pPr marL="1593762" indent="-227001" defTabSz="98260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Geneva" pitchFamily="34" charset="0"/>
              </a:defRPr>
            </a:lvl4pPr>
            <a:lvl5pPr marL="2049350" indent="-227001" defTabSz="98260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Geneva" pitchFamily="34" charset="0"/>
              </a:defRPr>
            </a:lvl5pPr>
            <a:lvl6pPr marL="2506524" indent="-227001" defTabSz="98260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Geneva" pitchFamily="34" charset="0"/>
              </a:defRPr>
            </a:lvl6pPr>
            <a:lvl7pPr marL="2963699" indent="-227001" defTabSz="98260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Geneva" pitchFamily="34" charset="0"/>
              </a:defRPr>
            </a:lvl7pPr>
            <a:lvl8pPr marL="3420874" indent="-227001" defTabSz="98260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Geneva" pitchFamily="34" charset="0"/>
              </a:defRPr>
            </a:lvl8pPr>
            <a:lvl9pPr marL="3878048" indent="-227001" defTabSz="98260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  <a:ea typeface="ヒラギノ角ゴ Pro W3"/>
                <a:cs typeface="Geneva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D7CB4E1-26A1-4329-96C1-FC71B2431396}" type="slidenum">
              <a:rPr lang="en-US" altLang="es-MX" sz="13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es-MX" sz="130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35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s-MX" altLang="es-MX" dirty="0" smtClean="0">
              <a:ea typeface="ヒラギノ角ゴ Pro W3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878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73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47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303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418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86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58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9736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344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5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C9FEE-057E-4068-9298-9299AABF3381}" type="datetimeFigureOut">
              <a:rPr lang="en-US" smtClean="0"/>
              <a:t>7/18/2018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E31820-40EB-4752-BF5C-5CDC1576099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923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aforebanamex.com.mx/#home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forebanamex.com.mx/#registrate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www.aforebanamex.com.mx/#ayuda-educacion_financiera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aforebanamex.com.mx/#ayuda-educacion_financiera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aforebanamex.com.mx/zonaCerrada/pages/ingresarZonaCerrada/PES169_principalZonaCerrada.jsf#hom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forebanamex.com.mx/zonaCerrada/pages/ingresarZonaCerrada/PES169_principalZonaCerrada.jsf#cambiar_contraseni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aforebanamex.com.mx/zonaCerrada/pages/ingresarZonaCerrada/PES169_principalZonaCerrada.jsf#informe_de_saldo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aforebanamex.com.mx/zonaCerrada/pages/ingresarZonaCerrada/PES169_principalZonaCerrada.jsf#como_actualizar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aforebanamex.com.mx/zonaCerrada/pages/ingresarZonaCerrada/PES169_principalZonaCerrada.jsf#contacto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aforebanamex.com.mx/#home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www.aforebanamex.com.mx/#home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aforebanamex.com.mx/#retiro-consejos_para_el_retiro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aforebanamex.com.mx/#ayuda-desbloqueo_cuenta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aforebanamex.com.mx/#ayuda-localiza_tu_fip_y_contrato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aforebanamex.com.mx/#estado_de_cuenta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7"/>
          <p:cNvSpPr>
            <a:spLocks noChangeArrowheads="1"/>
          </p:cNvSpPr>
          <p:nvPr/>
        </p:nvSpPr>
        <p:spPr bwMode="gray">
          <a:xfrm>
            <a:off x="4572000" y="2859157"/>
            <a:ext cx="4249738" cy="35394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spcBef>
                <a:spcPct val="7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1pPr>
            <a:lvl2pPr marL="742950" indent="-285750" eaLnBrk="0" hangingPunct="0">
              <a:spcBef>
                <a:spcPct val="25000"/>
              </a:spcBef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2pPr>
            <a:lvl3pPr marL="1143000" indent="-228600" eaLnBrk="0" hangingPunct="0">
              <a:spcBef>
                <a:spcPct val="2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3pPr>
            <a:lvl4pPr marL="1600200" indent="-228600" eaLnBrk="0" hangingPunct="0">
              <a:spcBef>
                <a:spcPct val="25000"/>
              </a:spcBef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9pPr>
          </a:lstStyle>
          <a:p>
            <a:pPr algn="r" eaLnBrk="1" hangingPunct="1">
              <a:buClr>
                <a:srgbClr val="4E728F"/>
              </a:buClr>
              <a:buFont typeface="Wingdings 2" pitchFamily="18" charset="2"/>
              <a:buNone/>
            </a:pPr>
            <a:r>
              <a:rPr lang="en-US" altLang="es-MX" sz="2300" dirty="0" smtClean="0">
                <a:solidFill>
                  <a:srgbClr val="003082"/>
                </a:solidFill>
                <a:ea typeface="ヒラギノ角ゴ Pro W3"/>
                <a:cs typeface="ヒラギノ角ゴ Pro W3"/>
              </a:rPr>
              <a:t>Portal Afore Banamex</a:t>
            </a:r>
            <a:endParaRPr lang="en-US" altLang="es-MX" sz="2300" dirty="0">
              <a:solidFill>
                <a:srgbClr val="003082"/>
              </a:solidFill>
              <a:ea typeface="ヒラギノ角ゴ Pro W3"/>
              <a:cs typeface="ヒラギノ角ゴ Pro W3"/>
            </a:endParaRPr>
          </a:p>
        </p:txBody>
      </p:sp>
      <p:sp>
        <p:nvSpPr>
          <p:cNvPr id="13315" name="Rectangle 7"/>
          <p:cNvSpPr>
            <a:spLocks noChangeArrowheads="1"/>
          </p:cNvSpPr>
          <p:nvPr/>
        </p:nvSpPr>
        <p:spPr bwMode="gray">
          <a:xfrm>
            <a:off x="3352800" y="3518356"/>
            <a:ext cx="5468938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 eaLnBrk="0" hangingPunct="0">
              <a:spcBef>
                <a:spcPct val="7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1pPr>
            <a:lvl2pPr marL="742950" indent="-285750" eaLnBrk="0" hangingPunct="0">
              <a:spcBef>
                <a:spcPct val="25000"/>
              </a:spcBef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2pPr>
            <a:lvl3pPr marL="1143000" indent="-228600" eaLnBrk="0" hangingPunct="0">
              <a:spcBef>
                <a:spcPct val="2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3pPr>
            <a:lvl4pPr marL="1600200" indent="-228600" eaLnBrk="0" hangingPunct="0">
              <a:spcBef>
                <a:spcPct val="25000"/>
              </a:spcBef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s-MX" b="1" dirty="0" smtClean="0">
                <a:latin typeface="+mn-lt"/>
                <a:ea typeface="+mn-ea"/>
              </a:rPr>
              <a:t>Upgrade Julio 2018</a:t>
            </a:r>
            <a:endParaRPr lang="en-US" altLang="es-MX" b="1" dirty="0">
              <a:latin typeface="+mn-lt"/>
              <a:ea typeface="+mn-ea"/>
            </a:endParaRPr>
          </a:p>
        </p:txBody>
      </p:sp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323850" y="3273425"/>
            <a:ext cx="8497888" cy="136525"/>
          </a:xfrm>
          <a:prstGeom prst="rect">
            <a:avLst/>
          </a:prstGeom>
          <a:solidFill>
            <a:srgbClr val="39CBF5"/>
          </a:solidFill>
          <a:ln>
            <a:noFill/>
          </a:ln>
          <a:extLst/>
        </p:spPr>
        <p:txBody>
          <a:bodyPr wrap="none" lIns="45720" rIns="45720" anchor="ctr"/>
          <a:lstStyle>
            <a:lvl1pPr eaLnBrk="0" hangingPunct="0">
              <a:defRPr sz="1200">
                <a:solidFill>
                  <a:schemeClr val="tx2"/>
                </a:solidFill>
                <a:latin typeface="Arial" pitchFamily="34" charset="0"/>
              </a:defRPr>
            </a:lvl1pPr>
            <a:lvl2pPr marL="742950" indent="-285750" eaLnBrk="0" hangingPunct="0">
              <a:defRPr sz="1200">
                <a:solidFill>
                  <a:schemeClr val="tx2"/>
                </a:solidFill>
                <a:latin typeface="Arial" pitchFamily="34" charset="0"/>
              </a:defRPr>
            </a:lvl2pPr>
            <a:lvl3pPr marL="1143000" indent="-228600" eaLnBrk="0" hangingPunct="0">
              <a:defRPr sz="1200">
                <a:solidFill>
                  <a:schemeClr val="tx2"/>
                </a:solidFill>
                <a:latin typeface="Arial" pitchFamily="34" charset="0"/>
              </a:defRPr>
            </a:lvl3pPr>
            <a:lvl4pPr marL="1600200" indent="-228600" eaLnBrk="0" hangingPunct="0">
              <a:defRPr sz="1200">
                <a:solidFill>
                  <a:schemeClr val="tx2"/>
                </a:solidFill>
                <a:latin typeface="Arial" pitchFamily="34" charset="0"/>
              </a:defRPr>
            </a:lvl4pPr>
            <a:lvl5pPr marL="2057400" indent="-228600" eaLnBrk="0" hangingPunct="0">
              <a:defRPr sz="1200">
                <a:solidFill>
                  <a:schemeClr val="tx2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2"/>
                </a:solidFill>
                <a:latin typeface="Arial" pitchFamily="34" charset="0"/>
              </a:defRPr>
            </a:lvl9pPr>
          </a:lstStyle>
          <a:p>
            <a:pPr algn="ctr" eaLnBrk="1" hangingPunct="1">
              <a:defRPr/>
            </a:pPr>
            <a:endParaRPr lang="es-MX" altLang="es-MX" sz="1400" dirty="0">
              <a:solidFill>
                <a:srgbClr val="000000"/>
              </a:solidFill>
            </a:endParaRPr>
          </a:p>
        </p:txBody>
      </p:sp>
      <p:sp>
        <p:nvSpPr>
          <p:cNvPr id="17413" name="Rectangle 28"/>
          <p:cNvSpPr>
            <a:spLocks noChangeArrowheads="1"/>
          </p:cNvSpPr>
          <p:nvPr/>
        </p:nvSpPr>
        <p:spPr bwMode="gray">
          <a:xfrm>
            <a:off x="4356100" y="3500438"/>
            <a:ext cx="4465638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spcBef>
                <a:spcPct val="7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1pPr>
            <a:lvl2pPr marL="742950" indent="-285750" eaLnBrk="0" hangingPunct="0">
              <a:spcBef>
                <a:spcPct val="25000"/>
              </a:spcBef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2pPr>
            <a:lvl3pPr marL="1143000" indent="-228600" eaLnBrk="0" hangingPunct="0">
              <a:spcBef>
                <a:spcPct val="2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3pPr>
            <a:lvl4pPr marL="1600200" indent="-228600" eaLnBrk="0" hangingPunct="0">
              <a:spcBef>
                <a:spcPct val="25000"/>
              </a:spcBef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9pPr>
          </a:lstStyle>
          <a:p>
            <a:pPr algn="ctr" eaLnBrk="1" hangingPunct="1">
              <a:buClr>
                <a:srgbClr val="DC241F"/>
              </a:buClr>
              <a:buFont typeface="Wingdings 2" pitchFamily="18" charset="2"/>
              <a:buNone/>
            </a:pPr>
            <a:r>
              <a:rPr lang="en-GB" altLang="es-MX" sz="2800">
                <a:solidFill>
                  <a:srgbClr val="DC241F"/>
                </a:solidFill>
                <a:ea typeface="ヒラギノ角ゴ Pro W3"/>
                <a:cs typeface="ヒラギノ角ゴ Pro W3"/>
              </a:rPr>
              <a:t> </a:t>
            </a:r>
            <a:endParaRPr lang="en-US" altLang="es-MX" sz="2800">
              <a:solidFill>
                <a:srgbClr val="DC241F"/>
              </a:solidFill>
              <a:ea typeface="ヒラギノ角ゴ Pro W3"/>
              <a:cs typeface="ヒラギノ角ゴ Pro W3"/>
            </a:endParaRPr>
          </a:p>
        </p:txBody>
      </p:sp>
      <p:sp>
        <p:nvSpPr>
          <p:cNvPr id="17414" name="Slide Number Placeholder 3"/>
          <p:cNvSpPr txBox="1">
            <a:spLocks/>
          </p:cNvSpPr>
          <p:nvPr/>
        </p:nvSpPr>
        <p:spPr bwMode="auto">
          <a:xfrm>
            <a:off x="4438650" y="6521450"/>
            <a:ext cx="43180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7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1pPr>
            <a:lvl2pPr marL="742950" indent="-285750" eaLnBrk="0" hangingPunct="0">
              <a:spcBef>
                <a:spcPct val="25000"/>
              </a:spcBef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2pPr>
            <a:lvl3pPr marL="1143000" indent="-228600" eaLnBrk="0" hangingPunct="0">
              <a:spcBef>
                <a:spcPct val="2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3pPr>
            <a:lvl4pPr marL="1600200" indent="-228600" eaLnBrk="0" hangingPunct="0">
              <a:spcBef>
                <a:spcPct val="25000"/>
              </a:spcBef>
              <a:buClr>
                <a:schemeClr val="tx2"/>
              </a:buClr>
              <a:buFont typeface="Arial" pitchFamily="34" charset="0"/>
              <a:buChar char="–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4pPr>
            <a:lvl5pPr marL="2057400" indent="-228600" eaLnBrk="0" hangingPunct="0">
              <a:spcBef>
                <a:spcPct val="25000"/>
              </a:spcBef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tx2"/>
              </a:buClr>
              <a:buFont typeface="Symbol" pitchFamily="18" charset="2"/>
              <a:buChar char="·"/>
              <a:defRPr sz="1400">
                <a:solidFill>
                  <a:srgbClr val="53565A"/>
                </a:solidFill>
                <a:latin typeface="Arial" pitchFamily="34" charset="0"/>
                <a:ea typeface="STKaiti"/>
                <a:cs typeface="STKaiti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fld id="{74DD2009-ADAE-49DD-BA38-2DE532C2A454}" type="slidenum">
              <a:rPr lang="en-US" altLang="es-MX" sz="800">
                <a:solidFill>
                  <a:srgbClr val="FFFFFF"/>
                </a:solidFill>
                <a:ea typeface="ヒラギノ角ゴ Pro W3"/>
                <a:cs typeface="ヒラギノ角ゴ Pro W3"/>
              </a:rPr>
              <a:pPr eaLnBrk="1" hangingPunct="1"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n-US" altLang="es-MX" sz="800">
              <a:solidFill>
                <a:srgbClr val="FFFFFF"/>
              </a:solidFill>
              <a:ea typeface="ヒラギノ角ゴ Pro W3"/>
              <a:cs typeface="ヒラギノ角ゴ Pro W3"/>
            </a:endParaRPr>
          </a:p>
        </p:txBody>
      </p:sp>
    </p:spTree>
    <p:extLst>
      <p:ext uri="{BB962C8B-B14F-4D97-AF65-F5344CB8AC3E}">
        <p14:creationId xmlns:p14="http://schemas.microsoft.com/office/powerpoint/2010/main" val="1090542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Actualizar los legales por cambio de razón social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</a:t>
            </a:r>
            <a:r>
              <a:rPr lang="es-MX" sz="2400" dirty="0" smtClean="0">
                <a:hlinkClick r:id="rId2"/>
              </a:rPr>
              <a:t>/#home</a:t>
            </a:r>
            <a:r>
              <a:rPr lang="es-MX" sz="2400" dirty="0" smtClean="0"/>
              <a:t> </a:t>
            </a:r>
            <a:r>
              <a:rPr lang="es-MX" sz="1600" dirty="0" smtClean="0"/>
              <a:t> </a:t>
            </a:r>
            <a:endParaRPr lang="es-MX" sz="24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Rectángulo"/>
          <p:cNvSpPr/>
          <p:nvPr/>
        </p:nvSpPr>
        <p:spPr>
          <a:xfrm>
            <a:off x="3419872" y="5680300"/>
            <a:ext cx="720080" cy="7200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724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Actualizar contenido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https://www.aforebanamex.com.mx/#</a:t>
            </a:r>
            <a:r>
              <a:rPr lang="es-MX" sz="2400" dirty="0" smtClean="0">
                <a:hlinkClick r:id="rId2"/>
              </a:rPr>
              <a:t>registrate</a:t>
            </a:r>
            <a:r>
              <a:rPr lang="es-MX" sz="2400" dirty="0" smtClean="0"/>
              <a:t> </a:t>
            </a:r>
            <a:endParaRPr lang="es-MX" sz="24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Rectángulo"/>
          <p:cNvSpPr/>
          <p:nvPr/>
        </p:nvSpPr>
        <p:spPr>
          <a:xfrm>
            <a:off x="3981647" y="3217739"/>
            <a:ext cx="720080" cy="7200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330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Cambiar dimensiones de la imagen y actualizarla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https://www.aforebanamex.com.mx/#</a:t>
            </a:r>
            <a:r>
              <a:rPr lang="es-MX" sz="2400" dirty="0" smtClean="0">
                <a:hlinkClick r:id="rId2"/>
              </a:rPr>
              <a:t>ayuda-educacion_financiera</a:t>
            </a:r>
            <a:r>
              <a:rPr lang="es-MX" sz="2400" dirty="0" smtClean="0"/>
              <a:t> </a:t>
            </a:r>
            <a:endParaRPr lang="es-MX" sz="24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376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Vincular el archivo </a:t>
            </a:r>
            <a:r>
              <a:rPr lang="es-MX" sz="2400" dirty="0" err="1" smtClean="0"/>
              <a:t>pdf</a:t>
            </a:r>
            <a:r>
              <a:rPr lang="es-MX" sz="2400" dirty="0" smtClean="0"/>
              <a:t> desde CMS para su actualización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https://www.aforebanamex.com.mx/#</a:t>
            </a:r>
            <a:r>
              <a:rPr lang="es-MX" sz="2400" dirty="0" smtClean="0">
                <a:hlinkClick r:id="rId2"/>
              </a:rPr>
              <a:t>ayuda-educacion_financiera</a:t>
            </a:r>
            <a:r>
              <a:rPr lang="es-MX" sz="2400" dirty="0" smtClean="0"/>
              <a:t> </a:t>
            </a:r>
            <a:endParaRPr lang="es-MX" sz="24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804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800" dirty="0" smtClean="0"/>
              <a:t>Configurar la página para que pueda actualizar desde CMS, principalmente reemplazar imágenes y agregar links a cada una como las </a:t>
            </a:r>
            <a:r>
              <a:rPr lang="es-MX" sz="2800" smtClean="0"/>
              <a:t>8 claves</a:t>
            </a:r>
            <a:endParaRPr lang="es-MX" sz="2800" dirty="0"/>
          </a:p>
        </p:txBody>
      </p:sp>
      <p:sp>
        <p:nvSpPr>
          <p:cNvPr id="4" name="3 Rectángulo"/>
          <p:cNvSpPr/>
          <p:nvPr/>
        </p:nvSpPr>
        <p:spPr>
          <a:xfrm>
            <a:off x="4821932" y="5085184"/>
            <a:ext cx="504056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500" dirty="0" smtClean="0">
                <a:solidFill>
                  <a:schemeClr val="tx1"/>
                </a:solidFill>
              </a:rPr>
              <a:t>Novedades</a:t>
            </a:r>
            <a:endParaRPr lang="es-MX" sz="500" dirty="0">
              <a:solidFill>
                <a:schemeClr val="tx1"/>
              </a:solidFill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1999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Zona Abierta</a:t>
            </a:r>
            <a:endParaRPr lang="es-MX" sz="2400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dirty="0" smtClean="0"/>
              <a:t>Zona cerrada</a:t>
            </a:r>
            <a:endParaRPr lang="es-MX" sz="8800" dirty="0"/>
          </a:p>
        </p:txBody>
      </p:sp>
    </p:spTree>
    <p:extLst>
      <p:ext uri="{BB962C8B-B14F-4D97-AF65-F5344CB8AC3E}">
        <p14:creationId xmlns:p14="http://schemas.microsoft.com/office/powerpoint/2010/main" val="410240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Zona Cerrada | Ahorro </a:t>
            </a:r>
            <a:r>
              <a:rPr lang="es-MX" dirty="0"/>
              <a:t>Voluntario</a:t>
            </a:r>
            <a:br>
              <a:rPr lang="es-MX" dirty="0"/>
            </a:br>
            <a:r>
              <a:rPr lang="es-MX" sz="1800" dirty="0"/>
              <a:t>https://</a:t>
            </a:r>
            <a:r>
              <a:rPr lang="es-MX" sz="1800" dirty="0" smtClean="0"/>
              <a:t>www.aforebanamex.com.mx/zonaCerrada/pages/ingresarZonaCerrada/PES169_principalZonaCerrada.jsf#aportaciones_voluntarias</a:t>
            </a:r>
            <a:endParaRPr lang="es-MX" dirty="0"/>
          </a:p>
        </p:txBody>
      </p:sp>
      <p:sp>
        <p:nvSpPr>
          <p:cNvPr id="5" name="4 CuadroTexto"/>
          <p:cNvSpPr txBox="1"/>
          <p:nvPr/>
        </p:nvSpPr>
        <p:spPr>
          <a:xfrm>
            <a:off x="107504" y="2492896"/>
            <a:ext cx="1512168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200" dirty="0" smtClean="0"/>
              <a:t>Cambiar primera letra en mayúsculas</a:t>
            </a:r>
            <a:endParaRPr lang="es-MX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23528" y="3944341"/>
            <a:ext cx="108012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200" dirty="0" smtClean="0"/>
              <a:t>Separar en dos líneas</a:t>
            </a:r>
            <a:endParaRPr lang="es-MX" sz="1200" dirty="0"/>
          </a:p>
        </p:txBody>
      </p:sp>
      <p:sp>
        <p:nvSpPr>
          <p:cNvPr id="3" name="2 Rectángulo"/>
          <p:cNvSpPr/>
          <p:nvPr/>
        </p:nvSpPr>
        <p:spPr>
          <a:xfrm>
            <a:off x="3607594" y="3521771"/>
            <a:ext cx="423862" cy="11134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2502818" y="4408536"/>
            <a:ext cx="2501230" cy="1725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8 Conector angular"/>
          <p:cNvCxnSpPr>
            <a:stCxn id="5" idx="3"/>
            <a:endCxn id="3" idx="0"/>
          </p:cNvCxnSpPr>
          <p:nvPr/>
        </p:nvCxnSpPr>
        <p:spPr>
          <a:xfrm>
            <a:off x="1619672" y="2723729"/>
            <a:ext cx="2199853" cy="798042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angular"/>
          <p:cNvCxnSpPr>
            <a:stCxn id="7" idx="3"/>
            <a:endCxn id="8" idx="1"/>
          </p:cNvCxnSpPr>
          <p:nvPr/>
        </p:nvCxnSpPr>
        <p:spPr>
          <a:xfrm>
            <a:off x="1403648" y="4175174"/>
            <a:ext cx="1099170" cy="319658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6804248" y="2560290"/>
            <a:ext cx="216024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200" dirty="0" smtClean="0"/>
              <a:t>Ajustar tamaño de pagina al texto y eliminar barra con </a:t>
            </a:r>
            <a:r>
              <a:rPr lang="es-MX" sz="1200" dirty="0" err="1" smtClean="0"/>
              <a:t>scroll</a:t>
            </a:r>
            <a:endParaRPr lang="es-MX" sz="1200" dirty="0"/>
          </a:p>
        </p:txBody>
      </p:sp>
      <p:sp>
        <p:nvSpPr>
          <p:cNvPr id="13" name="12 Cerrar llave"/>
          <p:cNvSpPr/>
          <p:nvPr/>
        </p:nvSpPr>
        <p:spPr>
          <a:xfrm>
            <a:off x="5580112" y="3521771"/>
            <a:ext cx="144016" cy="177943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16" name="15 Conector angular"/>
          <p:cNvCxnSpPr>
            <a:stCxn id="14" idx="1"/>
            <a:endCxn id="13" idx="1"/>
          </p:cNvCxnSpPr>
          <p:nvPr/>
        </p:nvCxnSpPr>
        <p:spPr>
          <a:xfrm rot="10800000" flipV="1">
            <a:off x="5724128" y="2791122"/>
            <a:ext cx="1080120" cy="1620367"/>
          </a:xfrm>
          <a:prstGeom prst="bentConnector3">
            <a:avLst>
              <a:gd name="adj1" fmla="val 50723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875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MX" dirty="0" smtClean="0"/>
              <a:t>Zona Cerrada | Ahorro </a:t>
            </a:r>
            <a:r>
              <a:rPr lang="es-MX" dirty="0"/>
              <a:t>Voluntario</a:t>
            </a:r>
            <a:br>
              <a:rPr lang="es-MX" dirty="0"/>
            </a:br>
            <a:r>
              <a:rPr lang="es-MX" sz="1800" dirty="0"/>
              <a:t>https://</a:t>
            </a:r>
            <a:r>
              <a:rPr lang="es-MX" sz="1800" dirty="0" smtClean="0"/>
              <a:t>www.aforebanamex.com.mx/zonaCerrada/pages/ingresarZonaCerrada/PES169_principalZonaCerrada.jsf#aportaciones_voluntarias</a:t>
            </a:r>
            <a:endParaRPr lang="es-MX" dirty="0"/>
          </a:p>
        </p:txBody>
      </p:sp>
      <p:sp>
        <p:nvSpPr>
          <p:cNvPr id="5" name="4 CuadroTexto"/>
          <p:cNvSpPr txBox="1"/>
          <p:nvPr/>
        </p:nvSpPr>
        <p:spPr>
          <a:xfrm>
            <a:off x="107504" y="2492896"/>
            <a:ext cx="151216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200" dirty="0"/>
              <a:t>Cambiar a mayúsculas y minúsculas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323528" y="4437112"/>
            <a:ext cx="108012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200" dirty="0" smtClean="0"/>
              <a:t>Colocar como pie de página</a:t>
            </a:r>
            <a:endParaRPr lang="es-MX" sz="1200" dirty="0"/>
          </a:p>
        </p:txBody>
      </p:sp>
      <p:sp>
        <p:nvSpPr>
          <p:cNvPr id="3" name="2 Rectángulo"/>
          <p:cNvSpPr/>
          <p:nvPr/>
        </p:nvSpPr>
        <p:spPr>
          <a:xfrm>
            <a:off x="2516336" y="3193926"/>
            <a:ext cx="1371587" cy="11134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2483768" y="4168130"/>
            <a:ext cx="2808312" cy="216024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8 Conector angular"/>
          <p:cNvCxnSpPr>
            <a:stCxn id="5" idx="3"/>
            <a:endCxn id="3" idx="0"/>
          </p:cNvCxnSpPr>
          <p:nvPr/>
        </p:nvCxnSpPr>
        <p:spPr>
          <a:xfrm>
            <a:off x="1619672" y="2816062"/>
            <a:ext cx="1582458" cy="377864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angular"/>
          <p:cNvCxnSpPr>
            <a:stCxn id="7" idx="3"/>
            <a:endCxn id="8" idx="1"/>
          </p:cNvCxnSpPr>
          <p:nvPr/>
        </p:nvCxnSpPr>
        <p:spPr>
          <a:xfrm flipV="1">
            <a:off x="1403648" y="4276142"/>
            <a:ext cx="1080120" cy="391803"/>
          </a:xfrm>
          <a:prstGeom prst="bentConnector3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6948264" y="4898777"/>
            <a:ext cx="1656184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200" dirty="0" smtClean="0"/>
              <a:t>Cambiar a mayúsculas y minúsculas</a:t>
            </a:r>
            <a:endParaRPr lang="es-MX" sz="1200" dirty="0"/>
          </a:p>
        </p:txBody>
      </p:sp>
      <p:cxnSp>
        <p:nvCxnSpPr>
          <p:cNvPr id="16" name="15 Conector angular"/>
          <p:cNvCxnSpPr>
            <a:stCxn id="14" idx="1"/>
            <a:endCxn id="23" idx="3"/>
          </p:cNvCxnSpPr>
          <p:nvPr/>
        </p:nvCxnSpPr>
        <p:spPr>
          <a:xfrm rot="10800000">
            <a:off x="4634484" y="4443922"/>
            <a:ext cx="2313781" cy="6856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22 Rectángulo"/>
          <p:cNvSpPr/>
          <p:nvPr/>
        </p:nvSpPr>
        <p:spPr>
          <a:xfrm>
            <a:off x="3262896" y="4388247"/>
            <a:ext cx="1371587" cy="11134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6298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Actualizar sección </a:t>
            </a:r>
            <a:r>
              <a:rPr lang="es-MX" sz="2400" dirty="0" smtClean="0"/>
              <a:t>Bienvenido incluyendo las nuevas páginas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</a:t>
            </a:r>
            <a:r>
              <a:rPr lang="es-MX" sz="2400" dirty="0" smtClean="0">
                <a:hlinkClick r:id="rId2"/>
              </a:rPr>
              <a:t>www.aforebanamex.com.mx/zonaCerrada/pages/ingresarZonaCerrada/PES169_principalZonaCerrada.jsf#home</a:t>
            </a:r>
            <a:r>
              <a:rPr lang="es-MX" sz="2400" dirty="0" smtClean="0"/>
              <a:t>  </a:t>
            </a:r>
            <a:endParaRPr lang="es-MX" sz="24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940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Actualizar Cambio de Contraseña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000" dirty="0">
                <a:hlinkClick r:id="rId2"/>
              </a:rPr>
              <a:t>https://</a:t>
            </a:r>
            <a:r>
              <a:rPr lang="es-MX" sz="2000" dirty="0" smtClean="0">
                <a:hlinkClick r:id="rId2"/>
              </a:rPr>
              <a:t>www.aforebanamex.com.mx/zonaCerrada/pages/ingresarZonaCerrada/PES169_principalZonaCerrada.jsf#cambiar_contrasenia</a:t>
            </a:r>
            <a:r>
              <a:rPr lang="es-MX" sz="2000" dirty="0" smtClean="0"/>
              <a:t>   </a:t>
            </a:r>
            <a:endParaRPr lang="es-MX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50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jr36165\Documents\Mis documentos\Portal Afore\Actualizaciones portal\OPPM\PORT 155\Propuestas de pantallas portal\Grupo 2\PANTALLAS_PORTAL_CITIBANAMEX_AFORE_V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12" y="764704"/>
            <a:ext cx="7199376" cy="576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5273028" y="2348880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00" b="1" dirty="0" smtClean="0">
                <a:solidFill>
                  <a:schemeClr val="bg1"/>
                </a:solidFill>
              </a:rPr>
              <a:t>DOMICILIACIÓN AHORRO VOLUNTARIO</a:t>
            </a:r>
            <a:endParaRPr lang="es-MX" sz="500" b="1" dirty="0">
              <a:solidFill>
                <a:schemeClr val="bg1"/>
              </a:solidFill>
            </a:endParaRPr>
          </a:p>
        </p:txBody>
      </p:sp>
      <p:sp>
        <p:nvSpPr>
          <p:cNvPr id="60" name="59 CuadroTexto"/>
          <p:cNvSpPr txBox="1"/>
          <p:nvPr/>
        </p:nvSpPr>
        <p:spPr>
          <a:xfrm>
            <a:off x="4716016" y="2399983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SELECCIÓN DE SIEFORES</a:t>
            </a:r>
            <a:endParaRPr lang="es-MX" sz="5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61 CuadroTexto"/>
          <p:cNvSpPr txBox="1"/>
          <p:nvPr/>
        </p:nvSpPr>
        <p:spPr>
          <a:xfrm>
            <a:off x="35496" y="116632"/>
            <a:ext cx="559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Zona Cerrada | </a:t>
            </a:r>
            <a:r>
              <a:rPr lang="es-MX" sz="1600" b="1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Domicilia tu Ahorro Voluntario</a:t>
            </a:r>
            <a:endParaRPr lang="es-MX" sz="1600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26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Informe de Saldos/ Estado de Cuenta Electrónico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000" dirty="0">
                <a:hlinkClick r:id="rId2"/>
              </a:rPr>
              <a:t>https://</a:t>
            </a:r>
            <a:r>
              <a:rPr lang="es-MX" sz="2000" dirty="0" smtClean="0">
                <a:hlinkClick r:id="rId2"/>
              </a:rPr>
              <a:t>www.aforebanamex.com.mx/zonaCerrada/pages/ingresarZonaCerrada/PES169_principalZonaCerrada.jsf#informe_de_saldo</a:t>
            </a:r>
            <a:r>
              <a:rPr lang="es-MX" sz="2000" dirty="0" smtClean="0"/>
              <a:t>    </a:t>
            </a:r>
            <a:endParaRPr lang="es-MX" sz="2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002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Actualizar contenido de Actualización de datos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000" dirty="0">
                <a:hlinkClick r:id="rId2"/>
              </a:rPr>
              <a:t>https://</a:t>
            </a:r>
            <a:r>
              <a:rPr lang="es-MX" sz="2000" dirty="0" smtClean="0">
                <a:hlinkClick r:id="rId2"/>
              </a:rPr>
              <a:t>www.aforebanamex.com.mx/zonaCerrada/pages/ingresarZonaCerrada/PES169_principalZonaCerrada.jsf#como_actualizar</a:t>
            </a:r>
            <a:r>
              <a:rPr lang="es-MX" sz="2000" dirty="0" smtClean="0"/>
              <a:t> </a:t>
            </a:r>
            <a:endParaRPr lang="es-MX" sz="2000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289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Actualizar contenido de sección de contacto</a:t>
            </a:r>
            <a:br>
              <a:rPr lang="es-MX" sz="2400" dirty="0" smtClean="0"/>
            </a:br>
            <a:r>
              <a:rPr lang="es-MX" sz="2000" dirty="0" smtClean="0">
                <a:hlinkClick r:id="rId2"/>
              </a:rPr>
              <a:t>https</a:t>
            </a:r>
            <a:r>
              <a:rPr lang="es-MX" sz="2000" dirty="0">
                <a:hlinkClick r:id="rId2"/>
              </a:rPr>
              <a:t>://</a:t>
            </a:r>
            <a:r>
              <a:rPr lang="es-MX" sz="2000" dirty="0" smtClean="0">
                <a:hlinkClick r:id="rId2"/>
              </a:rPr>
              <a:t>www.aforebanamex.com.mx/zonaCerrada/pages/ingresarZonaCerrada/PES169_principalZonaCerrada.jsf#contacto</a:t>
            </a:r>
            <a:r>
              <a:rPr lang="es-MX" sz="2000" dirty="0" smtClean="0"/>
              <a:t>  </a:t>
            </a:r>
            <a:endParaRPr lang="es-MX" sz="20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638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Adecuar los espacios de botones en conjunto con texto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</a:t>
            </a:r>
            <a:r>
              <a:rPr lang="es-MX" sz="2400" dirty="0" smtClean="0">
                <a:hlinkClick r:id="rId2"/>
              </a:rPr>
              <a:t>/#home</a:t>
            </a:r>
            <a:r>
              <a:rPr lang="es-MX" sz="2400" dirty="0" smtClean="0"/>
              <a:t> </a:t>
            </a:r>
            <a:r>
              <a:rPr lang="es-MX" sz="1600" dirty="0" smtClean="0"/>
              <a:t> </a:t>
            </a:r>
            <a:endParaRPr lang="es-MX" sz="2400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16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Reordenar sección de accesos rápidos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</a:t>
            </a:r>
            <a:r>
              <a:rPr lang="es-MX" sz="2400" dirty="0" smtClean="0">
                <a:hlinkClick r:id="rId2"/>
              </a:rPr>
              <a:t>/#home</a:t>
            </a:r>
            <a:r>
              <a:rPr lang="es-MX" sz="2400" dirty="0" smtClean="0"/>
              <a:t> </a:t>
            </a:r>
            <a:r>
              <a:rPr lang="es-MX" sz="1600" dirty="0" smtClean="0"/>
              <a:t> </a:t>
            </a:r>
            <a:endParaRPr lang="es-MX" sz="2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0129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Zona Abierta</a:t>
            </a:r>
            <a:endParaRPr lang="es-MX" sz="2400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dirty="0" smtClean="0"/>
              <a:t>Actualizar desde CMS</a:t>
            </a:r>
            <a:endParaRPr lang="es-MX" sz="8800" dirty="0"/>
          </a:p>
        </p:txBody>
      </p:sp>
    </p:spTree>
    <p:extLst>
      <p:ext uri="{BB962C8B-B14F-4D97-AF65-F5344CB8AC3E}">
        <p14:creationId xmlns:p14="http://schemas.microsoft.com/office/powerpoint/2010/main" val="1361077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Eliminar imagen “Si está próximo tu RETIRO…”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https://www.aforebanamex.com.mx/#</a:t>
            </a:r>
            <a:r>
              <a:rPr lang="es-MX" sz="2400" dirty="0" smtClean="0">
                <a:hlinkClick r:id="rId2"/>
              </a:rPr>
              <a:t>retiro-consejos_para_el_retiro</a:t>
            </a:r>
            <a:r>
              <a:rPr lang="es-MX" sz="2400" dirty="0" smtClean="0"/>
              <a:t>  </a:t>
            </a:r>
            <a:r>
              <a:rPr lang="es-MX" sz="1600" dirty="0" smtClean="0"/>
              <a:t> </a:t>
            </a:r>
            <a:endParaRPr lang="es-MX" sz="24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408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Revisar los horarios de CAT y Oficina matriz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https://www.aforebanamex.com.mx/#</a:t>
            </a:r>
            <a:r>
              <a:rPr lang="es-MX" sz="2400" dirty="0" smtClean="0">
                <a:hlinkClick r:id="rId2"/>
              </a:rPr>
              <a:t>ayuda-desbloqueo_cuenta</a:t>
            </a:r>
            <a:r>
              <a:rPr lang="es-MX" sz="2400" dirty="0" smtClean="0"/>
              <a:t> </a:t>
            </a:r>
            <a:endParaRPr lang="es-MX" sz="24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4005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Revisar los horarios de CAT y Oficina matriz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https://www.aforebanamex.com.mx/#</a:t>
            </a:r>
            <a:r>
              <a:rPr lang="es-MX" sz="2400" dirty="0" smtClean="0">
                <a:hlinkClick r:id="rId2"/>
              </a:rPr>
              <a:t>ayuda-localiza_tu_fip_y_contrato</a:t>
            </a:r>
            <a:r>
              <a:rPr lang="es-MX" sz="2400" dirty="0" smtClean="0"/>
              <a:t> </a:t>
            </a:r>
            <a:endParaRPr lang="es-MX" sz="2400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2933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764704"/>
            <a:ext cx="7199313" cy="5761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5292080" y="2313747"/>
            <a:ext cx="72008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DOMICILIACIÓN AHORRO VOLUNTARIO</a:t>
            </a:r>
          </a:p>
        </p:txBody>
      </p:sp>
      <p:sp>
        <p:nvSpPr>
          <p:cNvPr id="60" name="59 CuadroTexto"/>
          <p:cNvSpPr txBox="1"/>
          <p:nvPr/>
        </p:nvSpPr>
        <p:spPr>
          <a:xfrm>
            <a:off x="4716016" y="2364850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500" b="1" dirty="0" smtClean="0">
                <a:solidFill>
                  <a:schemeClr val="bg1"/>
                </a:solidFill>
              </a:rPr>
              <a:t>SELECCIÓN DE SIEFORES</a:t>
            </a:r>
            <a:endParaRPr lang="es-MX" sz="500" b="1" dirty="0">
              <a:solidFill>
                <a:schemeClr val="bg1"/>
              </a:solidFill>
            </a:endParaRPr>
          </a:p>
        </p:txBody>
      </p:sp>
      <p:sp>
        <p:nvSpPr>
          <p:cNvPr id="104" name="103 CuadroTexto"/>
          <p:cNvSpPr txBox="1"/>
          <p:nvPr/>
        </p:nvSpPr>
        <p:spPr>
          <a:xfrm>
            <a:off x="35496" y="116632"/>
            <a:ext cx="559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Zona Cerrada | </a:t>
            </a:r>
            <a:r>
              <a:rPr lang="es-MX" sz="1600" b="1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Selección </a:t>
            </a:r>
            <a:r>
              <a:rPr lang="es-MX" sz="1600" b="1" dirty="0">
                <a:solidFill>
                  <a:srgbClr val="00B0F0"/>
                </a:solidFill>
                <a:latin typeface="Arial Narrow" panose="020B0606020202030204" pitchFamily="34" charset="0"/>
              </a:rPr>
              <a:t>de </a:t>
            </a:r>
            <a:r>
              <a:rPr lang="es-MX" sz="1600" b="1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SIEFORE</a:t>
            </a:r>
            <a:endParaRPr lang="es-MX" sz="1600" b="1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2733300" y="3311406"/>
            <a:ext cx="1872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50" b="1" dirty="0" smtClean="0">
                <a:solidFill>
                  <a:schemeClr val="accent1">
                    <a:lumMod val="75000"/>
                  </a:schemeClr>
                </a:solidFill>
                <a:latin typeface="Arial Narrow" panose="020B060602020203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Selección de SIEFORE</a:t>
            </a:r>
            <a:endParaRPr lang="es-MX" sz="1050" b="1" dirty="0">
              <a:solidFill>
                <a:schemeClr val="accent1">
                  <a:lumMod val="75000"/>
                </a:schemeClr>
              </a:solidFill>
              <a:latin typeface="Arial Narrow" panose="020B060602020203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80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103 CuadroTexto"/>
          <p:cNvSpPr txBox="1"/>
          <p:nvPr/>
        </p:nvSpPr>
        <p:spPr>
          <a:xfrm>
            <a:off x="35496" y="116632"/>
            <a:ext cx="559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err="1" smtClean="0">
                <a:solidFill>
                  <a:srgbClr val="00B0F0"/>
                </a:solidFill>
                <a:latin typeface="Arial Narrow" panose="020B0606020202030204" pitchFamily="34" charset="0"/>
              </a:rPr>
              <a:t>Backend</a:t>
            </a:r>
            <a:r>
              <a:rPr lang="es-MX" sz="1600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 | Descarga de registros </a:t>
            </a:r>
            <a:endParaRPr lang="es-MX" sz="1600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764704"/>
            <a:ext cx="720090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483768" y="2060848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Domiciliación / Selección de </a:t>
            </a:r>
            <a:r>
              <a:rPr lang="es-MX" sz="900" b="1" dirty="0" err="1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Siefore</a:t>
            </a:r>
            <a:endParaRPr lang="es-MX" sz="9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635896" y="2571254"/>
            <a:ext cx="14401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Domiciliación Aportaciones Voluntarias</a:t>
            </a:r>
            <a:endParaRPr lang="es-MX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13 CuadroTexto"/>
          <p:cNvSpPr txBox="1"/>
          <p:nvPr/>
        </p:nvSpPr>
        <p:spPr>
          <a:xfrm>
            <a:off x="3635896" y="2702570"/>
            <a:ext cx="14401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Selección de </a:t>
            </a:r>
            <a:r>
              <a:rPr lang="es-MX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Siefore</a:t>
            </a:r>
            <a:endParaRPr lang="es-MX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4 Elipse"/>
          <p:cNvSpPr/>
          <p:nvPr/>
        </p:nvSpPr>
        <p:spPr>
          <a:xfrm>
            <a:off x="3635896" y="2636912"/>
            <a:ext cx="54000" cy="54000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11 Elipse"/>
          <p:cNvSpPr/>
          <p:nvPr/>
        </p:nvSpPr>
        <p:spPr>
          <a:xfrm>
            <a:off x="3635896" y="2768228"/>
            <a:ext cx="54000" cy="540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22089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103 CuadroTexto"/>
          <p:cNvSpPr txBox="1"/>
          <p:nvPr/>
        </p:nvSpPr>
        <p:spPr>
          <a:xfrm>
            <a:off x="35496" y="116632"/>
            <a:ext cx="559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Zona Cerrada | Propuesta de pantalla </a:t>
            </a:r>
            <a:r>
              <a:rPr lang="es-MX" sz="1600" dirty="0">
                <a:solidFill>
                  <a:srgbClr val="00B0F0"/>
                </a:solidFill>
                <a:latin typeface="Arial Narrow" panose="020B0606020202030204" pitchFamily="34" charset="0"/>
              </a:rPr>
              <a:t>para Selección de </a:t>
            </a:r>
            <a:r>
              <a:rPr lang="es-MX" sz="1600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SIEFORE</a:t>
            </a:r>
            <a:endParaRPr lang="es-MX" sz="1600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762719"/>
            <a:ext cx="7200900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CuadroTexto"/>
          <p:cNvSpPr txBox="1"/>
          <p:nvPr/>
        </p:nvSpPr>
        <p:spPr>
          <a:xfrm>
            <a:off x="2483768" y="1628800"/>
            <a:ext cx="252028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 b="1" dirty="0" smtClean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Domiciliación / </a:t>
            </a:r>
            <a:r>
              <a:rPr lang="es-MX" sz="900" b="1" dirty="0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Selección de </a:t>
            </a:r>
            <a:r>
              <a:rPr lang="es-MX" sz="900" b="1" dirty="0" err="1">
                <a:solidFill>
                  <a:schemeClr val="bg1">
                    <a:lumMod val="6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Siefore</a:t>
            </a:r>
            <a:endParaRPr lang="es-MX" sz="900" b="1" dirty="0">
              <a:solidFill>
                <a:schemeClr val="bg1">
                  <a:lumMod val="6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635896" y="2132856"/>
            <a:ext cx="14401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Domiciliación Aportaciones Voluntarias</a:t>
            </a:r>
            <a:endParaRPr lang="es-MX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5 CuadroTexto"/>
          <p:cNvSpPr txBox="1"/>
          <p:nvPr/>
        </p:nvSpPr>
        <p:spPr>
          <a:xfrm>
            <a:off x="3635896" y="2264172"/>
            <a:ext cx="144016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Selección de </a:t>
            </a:r>
            <a:r>
              <a:rPr lang="es-MX" sz="6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Siefore</a:t>
            </a:r>
            <a:endParaRPr lang="es-MX" sz="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" name="6 Elipse"/>
          <p:cNvSpPr/>
          <p:nvPr/>
        </p:nvSpPr>
        <p:spPr>
          <a:xfrm>
            <a:off x="3635896" y="2198514"/>
            <a:ext cx="54000" cy="54000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Elipse"/>
          <p:cNvSpPr/>
          <p:nvPr/>
        </p:nvSpPr>
        <p:spPr>
          <a:xfrm>
            <a:off x="3635896" y="2329830"/>
            <a:ext cx="54000" cy="540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500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103 CuadroTexto"/>
          <p:cNvSpPr txBox="1"/>
          <p:nvPr/>
        </p:nvSpPr>
        <p:spPr>
          <a:xfrm>
            <a:off x="35496" y="116632"/>
            <a:ext cx="5597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 smtClean="0">
                <a:solidFill>
                  <a:srgbClr val="00B0F0"/>
                </a:solidFill>
                <a:latin typeface="Arial Narrow" panose="020B0606020202030204" pitchFamily="34" charset="0"/>
              </a:rPr>
              <a:t>Siguientes pasos para 2ª Etapa</a:t>
            </a:r>
            <a:endParaRPr lang="es-MX" sz="1600" dirty="0">
              <a:solidFill>
                <a:srgbClr val="00B0F0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251520" y="765175"/>
            <a:ext cx="86409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Servicio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Levantar la solicitud en PMO de acuerdo al proceso establecido.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Verificar que los formularios, cumplan con lo requerido para dar continuidad al tramite.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Proporcionar datos, supuestos y validaciones,  que deberá cumplir cada uno de los formularios.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formularios no valida ningún dato en línea y/o vs otro sistema.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Los </a:t>
            </a:r>
            <a:r>
              <a:rPr lang="es-MX" dirty="0" smtClean="0"/>
              <a:t>información datos </a:t>
            </a:r>
            <a:r>
              <a:rPr lang="es-MX" dirty="0"/>
              <a:t>que se integren al formulario serán depositados en un repositorio, para su descarga desde </a:t>
            </a:r>
            <a:r>
              <a:rPr lang="es-MX" dirty="0" err="1"/>
              <a:t>Backend</a:t>
            </a:r>
            <a:r>
              <a:rPr lang="es-MX" dirty="0"/>
              <a:t> y en ningún momento serán utilizados o enviados para su actualización.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 smtClean="0"/>
          </a:p>
          <a:p>
            <a:r>
              <a:rPr lang="es-MX" dirty="0" smtClean="0"/>
              <a:t>MKT </a:t>
            </a:r>
            <a:r>
              <a:rPr lang="es-MX" dirty="0"/>
              <a:t>&amp; Sistemas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A finales de junio 2018, se libera este cambio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Los insumos se deberán proporcionar antes de </a:t>
            </a:r>
            <a:r>
              <a:rPr lang="es-MX" dirty="0" err="1" smtClean="0"/>
              <a:t>dd</a:t>
            </a:r>
            <a:r>
              <a:rPr lang="es-MX" dirty="0" smtClean="0"/>
              <a:t>/mm/</a:t>
            </a:r>
            <a:r>
              <a:rPr lang="es-MX" dirty="0" err="1" smtClean="0"/>
              <a:t>aaaa</a:t>
            </a:r>
            <a:r>
              <a:rPr lang="es-MX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/>
              <a:t>La descarga de datos será desde en </a:t>
            </a:r>
            <a:r>
              <a:rPr lang="es-MX" dirty="0" err="1" smtClean="0"/>
              <a:t>Backend</a:t>
            </a:r>
            <a:r>
              <a:rPr lang="es-MX" dirty="0" smtClean="0"/>
              <a:t>.</a:t>
            </a:r>
          </a:p>
          <a:p>
            <a:endParaRPr lang="es-MX" dirty="0" smtClean="0"/>
          </a:p>
        </p:txBody>
      </p:sp>
    </p:spTree>
    <p:extLst>
      <p:ext uri="{BB962C8B-B14F-4D97-AF65-F5344CB8AC3E}">
        <p14:creationId xmlns:p14="http://schemas.microsoft.com/office/powerpoint/2010/main" val="344550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325" y="1600200"/>
            <a:ext cx="378535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dirty="0" smtClean="0"/>
              <a:t>Zona Abierta | App Afore </a:t>
            </a:r>
            <a:r>
              <a:rPr lang="es-MX" dirty="0" err="1" smtClean="0"/>
              <a:t>Movil</a:t>
            </a:r>
            <a:r>
              <a:rPr lang="es-MX" dirty="0" smtClean="0"/>
              <a:t/>
            </a:r>
            <a:br>
              <a:rPr lang="es-MX" dirty="0" smtClean="0"/>
            </a:br>
            <a:r>
              <a:rPr lang="es-MX" sz="1800" dirty="0" smtClean="0"/>
              <a:t>https</a:t>
            </a:r>
            <a:r>
              <a:rPr lang="es-MX" sz="1800" dirty="0"/>
              <a:t>://</a:t>
            </a:r>
            <a:r>
              <a:rPr lang="es-MX" sz="1800" dirty="0" smtClean="0"/>
              <a:t>www.aforebanamex.com.mx/#home</a:t>
            </a:r>
            <a:endParaRPr lang="es-MX" dirty="0"/>
          </a:p>
        </p:txBody>
      </p:sp>
      <p:sp>
        <p:nvSpPr>
          <p:cNvPr id="5" name="4 CuadroTexto"/>
          <p:cNvSpPr txBox="1"/>
          <p:nvPr/>
        </p:nvSpPr>
        <p:spPr>
          <a:xfrm>
            <a:off x="107504" y="2492896"/>
            <a:ext cx="1512168" cy="64633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200" dirty="0" smtClean="0"/>
              <a:t>Cambiar banner actual por el que se anexa</a:t>
            </a:r>
            <a:endParaRPr lang="es-MX" sz="1200" dirty="0"/>
          </a:p>
        </p:txBody>
      </p:sp>
      <p:sp>
        <p:nvSpPr>
          <p:cNvPr id="7" name="6 CuadroTexto"/>
          <p:cNvSpPr txBox="1"/>
          <p:nvPr/>
        </p:nvSpPr>
        <p:spPr>
          <a:xfrm>
            <a:off x="323528" y="3944341"/>
            <a:ext cx="108012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200" dirty="0" smtClean="0"/>
              <a:t>Separar en dos líneas</a:t>
            </a:r>
            <a:endParaRPr lang="es-MX" sz="1200" dirty="0"/>
          </a:p>
        </p:txBody>
      </p:sp>
      <p:sp>
        <p:nvSpPr>
          <p:cNvPr id="8" name="7 Rectángulo"/>
          <p:cNvSpPr/>
          <p:nvPr/>
        </p:nvSpPr>
        <p:spPr>
          <a:xfrm>
            <a:off x="4233389" y="3632954"/>
            <a:ext cx="504056" cy="1725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9" name="8 Conector angular"/>
          <p:cNvCxnSpPr>
            <a:stCxn id="5" idx="3"/>
            <a:endCxn id="24" idx="1"/>
          </p:cNvCxnSpPr>
          <p:nvPr/>
        </p:nvCxnSpPr>
        <p:spPr>
          <a:xfrm>
            <a:off x="1619672" y="2816062"/>
            <a:ext cx="1008112" cy="90097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angular"/>
          <p:cNvCxnSpPr>
            <a:stCxn id="7" idx="3"/>
            <a:endCxn id="8" idx="2"/>
          </p:cNvCxnSpPr>
          <p:nvPr/>
        </p:nvCxnSpPr>
        <p:spPr>
          <a:xfrm flipV="1">
            <a:off x="1403648" y="3805545"/>
            <a:ext cx="3081769" cy="36962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13 CuadroTexto"/>
          <p:cNvSpPr txBox="1"/>
          <p:nvPr/>
        </p:nvSpPr>
        <p:spPr>
          <a:xfrm>
            <a:off x="6804248" y="2560290"/>
            <a:ext cx="2160240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MX" sz="1200" dirty="0" smtClean="0"/>
              <a:t>Ajustar tamaño de pagina al texto y eliminar barra con </a:t>
            </a:r>
            <a:r>
              <a:rPr lang="es-MX" sz="1200" dirty="0" err="1" smtClean="0"/>
              <a:t>scroll</a:t>
            </a:r>
            <a:endParaRPr lang="es-MX" sz="1200" dirty="0"/>
          </a:p>
        </p:txBody>
      </p:sp>
      <p:cxnSp>
        <p:nvCxnSpPr>
          <p:cNvPr id="16" name="15 Conector angular"/>
          <p:cNvCxnSpPr>
            <a:stCxn id="14" idx="1"/>
            <a:endCxn id="32" idx="3"/>
          </p:cNvCxnSpPr>
          <p:nvPr/>
        </p:nvCxnSpPr>
        <p:spPr>
          <a:xfrm rot="10800000" flipV="1">
            <a:off x="5270652" y="2791122"/>
            <a:ext cx="1533597" cy="9282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23 Abrir llave"/>
          <p:cNvSpPr/>
          <p:nvPr/>
        </p:nvSpPr>
        <p:spPr>
          <a:xfrm>
            <a:off x="2627784" y="3356992"/>
            <a:ext cx="72008" cy="720080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31 Rectángulo"/>
          <p:cNvSpPr/>
          <p:nvPr/>
        </p:nvSpPr>
        <p:spPr>
          <a:xfrm>
            <a:off x="4766595" y="3633116"/>
            <a:ext cx="504056" cy="17259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04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Zona Abierta</a:t>
            </a:r>
            <a:endParaRPr lang="es-MX" sz="2400" dirty="0"/>
          </a:p>
        </p:txBody>
      </p:sp>
      <p:sp>
        <p:nvSpPr>
          <p:cNvPr id="6" name="5 Marcador de contenido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8800" dirty="0" smtClean="0"/>
              <a:t>Zona abierta</a:t>
            </a:r>
            <a:endParaRPr lang="es-MX" sz="8800" dirty="0"/>
          </a:p>
        </p:txBody>
      </p:sp>
    </p:spTree>
    <p:extLst>
      <p:ext uri="{BB962C8B-B14F-4D97-AF65-F5344CB8AC3E}">
        <p14:creationId xmlns:p14="http://schemas.microsoft.com/office/powerpoint/2010/main" val="303586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s-MX" sz="2400" dirty="0" smtClean="0"/>
              <a:t>Agregar link a mi Afore</a:t>
            </a:r>
            <a:r>
              <a:rPr lang="es-MX" sz="2400" dirty="0"/>
              <a:t/>
            </a:r>
            <a:br>
              <a:rPr lang="es-MX" sz="2400" dirty="0"/>
            </a:br>
            <a:r>
              <a:rPr lang="es-MX" sz="2400" dirty="0">
                <a:hlinkClick r:id="rId2"/>
              </a:rPr>
              <a:t>https://www.aforebanamex.com.mx/#</a:t>
            </a:r>
            <a:r>
              <a:rPr lang="es-MX" sz="2400" dirty="0" smtClean="0">
                <a:hlinkClick r:id="rId2"/>
              </a:rPr>
              <a:t>estado_de_cuenta</a:t>
            </a:r>
            <a:r>
              <a:rPr lang="es-MX" sz="2400" dirty="0" smtClean="0"/>
              <a:t> </a:t>
            </a:r>
            <a:r>
              <a:rPr lang="es-MX" sz="1600" dirty="0" smtClean="0"/>
              <a:t> </a:t>
            </a:r>
            <a:endParaRPr lang="es-MX" sz="2400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273" y="1600200"/>
            <a:ext cx="565745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4 Rectángulo"/>
          <p:cNvSpPr/>
          <p:nvPr/>
        </p:nvSpPr>
        <p:spPr>
          <a:xfrm>
            <a:off x="2627784" y="4509120"/>
            <a:ext cx="648072" cy="7200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6 Rectángulo"/>
          <p:cNvSpPr/>
          <p:nvPr/>
        </p:nvSpPr>
        <p:spPr>
          <a:xfrm>
            <a:off x="5129014" y="5257775"/>
            <a:ext cx="451098" cy="7200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7 Rectángulo"/>
          <p:cNvSpPr/>
          <p:nvPr/>
        </p:nvSpPr>
        <p:spPr>
          <a:xfrm>
            <a:off x="2726271" y="3068960"/>
            <a:ext cx="451098" cy="72008"/>
          </a:xfrm>
          <a:prstGeom prst="rect">
            <a:avLst/>
          </a:prstGeom>
          <a:solidFill>
            <a:srgbClr val="FFFF00">
              <a:alpha val="2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4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UI/customUI.xml><?xml version="1.0" encoding="utf-8"?>
<customUI xmlns="http://schemas.microsoft.com/office/2006/01/customui">
  <ribbon>
    <tabs>
      <tab id="CustomTab2" label="Citi Approved Templates" insertBeforeQ="TabHome">
        <group id="CustomGroup2" label="Click NEW to use Citi Approved Templates">
          <control idQ="FileNew" visible="true" size="large"/>
        </group>
      </tab>
    </tabs>
  </ribbon>
</customUI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5495</TotalTime>
  <Words>409</Words>
  <Application>Microsoft Office PowerPoint</Application>
  <PresentationFormat>Presentación en pantalla (4:3)</PresentationFormat>
  <Paragraphs>68</Paragraphs>
  <Slides>28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29" baseType="lpstr">
      <vt:lpstr>1_blank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Zona Abierta | App Afore Movil https://www.aforebanamex.com.mx/#home</vt:lpstr>
      <vt:lpstr>Zona Abierta</vt:lpstr>
      <vt:lpstr>Agregar link a mi Afore https://www.aforebanamex.com.mx/#estado_de_cuenta  </vt:lpstr>
      <vt:lpstr>Actualizar los legales por cambio de razón social https://www.aforebanamex.com.mx/#home  </vt:lpstr>
      <vt:lpstr>Actualizar contenido https://www.aforebanamex.com.mx/#registrate </vt:lpstr>
      <vt:lpstr>Cambiar dimensiones de la imagen y actualizarla https://www.aforebanamex.com.mx/#ayuda-educacion_financiera </vt:lpstr>
      <vt:lpstr>Vincular el archivo pdf desde CMS para su actualización https://www.aforebanamex.com.mx/#ayuda-educacion_financiera </vt:lpstr>
      <vt:lpstr>Configurar la página para que pueda actualizar desde CMS, principalmente reemplazar imágenes y agregar links a cada una como las 8 claves</vt:lpstr>
      <vt:lpstr>Zona Abierta</vt:lpstr>
      <vt:lpstr>Zona Cerrada | Ahorro Voluntario https://www.aforebanamex.com.mx/zonaCerrada/pages/ingresarZonaCerrada/PES169_principalZonaCerrada.jsf#aportaciones_voluntarias</vt:lpstr>
      <vt:lpstr>Zona Cerrada | Ahorro Voluntario https://www.aforebanamex.com.mx/zonaCerrada/pages/ingresarZonaCerrada/PES169_principalZonaCerrada.jsf#aportaciones_voluntarias</vt:lpstr>
      <vt:lpstr>Actualizar sección Bienvenido incluyendo las nuevas páginas https://www.aforebanamex.com.mx/zonaCerrada/pages/ingresarZonaCerrada/PES169_principalZonaCerrada.jsf#home  </vt:lpstr>
      <vt:lpstr>Actualizar Cambio de Contraseña https://www.aforebanamex.com.mx/zonaCerrada/pages/ingresarZonaCerrada/PES169_principalZonaCerrada.jsf#cambiar_contrasenia   </vt:lpstr>
      <vt:lpstr>Informe de Saldos/ Estado de Cuenta Electrónico https://www.aforebanamex.com.mx/zonaCerrada/pages/ingresarZonaCerrada/PES169_principalZonaCerrada.jsf#informe_de_saldo    </vt:lpstr>
      <vt:lpstr>Actualizar contenido de Actualización de datos https://www.aforebanamex.com.mx/zonaCerrada/pages/ingresarZonaCerrada/PES169_principalZonaCerrada.jsf#como_actualizar </vt:lpstr>
      <vt:lpstr>Actualizar contenido de sección de contacto https://www.aforebanamex.com.mx/zonaCerrada/pages/ingresarZonaCerrada/PES169_principalZonaCerrada.jsf#contacto  </vt:lpstr>
      <vt:lpstr>Adecuar los espacios de botones en conjunto con texto https://www.aforebanamex.com.mx/#home  </vt:lpstr>
      <vt:lpstr>Reordenar sección de accesos rápidos https://www.aforebanamex.com.mx/#home  </vt:lpstr>
      <vt:lpstr>Zona Abierta</vt:lpstr>
      <vt:lpstr>Eliminar imagen “Si está próximo tu RETIRO…” https://www.aforebanamex.com.mx/#retiro-consejos_para_el_retiro   </vt:lpstr>
      <vt:lpstr>Revisar los horarios de CAT y Oficina matriz https://www.aforebanamex.com.mx/#ayuda-desbloqueo_cuenta </vt:lpstr>
      <vt:lpstr>Revisar los horarios de CAT y Oficina matriz https://www.aforebanamex.com.mx/#ayuda-localiza_tu_fip_y_contrato </vt:lpstr>
    </vt:vector>
  </TitlesOfParts>
  <Company>Citigroup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Rosas Ortega, Jose Mateo [GCB-RTLB]</dc:creator>
  <cp:lastModifiedBy>Rosas Ortega, Jose Mateo [GCB-RTLB]</cp:lastModifiedBy>
  <cp:revision>186</cp:revision>
  <dcterms:created xsi:type="dcterms:W3CDTF">2015-11-25T01:39:21Z</dcterms:created>
  <dcterms:modified xsi:type="dcterms:W3CDTF">2018-07-18T23:59:08Z</dcterms:modified>
</cp:coreProperties>
</file>